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60" r:id="rId3"/>
    <p:sldId id="272" r:id="rId4"/>
    <p:sldId id="275" r:id="rId5"/>
    <p:sldId id="258" r:id="rId6"/>
    <p:sldId id="264" r:id="rId7"/>
    <p:sldId id="274" r:id="rId8"/>
    <p:sldId id="265" r:id="rId9"/>
    <p:sldId id="259" r:id="rId10"/>
    <p:sldId id="262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4660"/>
  </p:normalViewPr>
  <p:slideViewPr>
    <p:cSldViewPr>
      <p:cViewPr>
        <p:scale>
          <a:sx n="76" d="100"/>
          <a:sy n="76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CF6A-EC09-46DF-9E86-63BA69BBB4B2}" type="datetimeFigureOut">
              <a:rPr lang="fr-CH" smtClean="0"/>
              <a:pPr/>
              <a:t>15.07.2016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199A4-42DA-4531-BFC4-8806A951E432}" type="slidenum">
              <a:rPr lang="fr-CH" smtClean="0"/>
              <a:pPr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39284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4432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4432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 smtClean="0"/>
              <a:t>Unfortunately</a:t>
            </a:r>
            <a:r>
              <a:rPr lang="fr-CH" dirty="0" smtClean="0"/>
              <a:t> </a:t>
            </a:r>
            <a:r>
              <a:rPr lang="fr-CH" dirty="0" err="1" smtClean="0"/>
              <a:t>vocabulary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only</a:t>
            </a:r>
            <a:r>
              <a:rPr lang="fr-CH" baseline="0" dirty="0" smtClean="0"/>
              <a:t> has 3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which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have </a:t>
            </a:r>
            <a:r>
              <a:rPr lang="fr-CH" baseline="0" dirty="0" err="1" smtClean="0"/>
              <a:t>always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found</a:t>
            </a:r>
            <a:r>
              <a:rPr lang="fr-CH" baseline="0" dirty="0" smtClean="0"/>
              <a:t>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4223529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 smtClean="0"/>
              <a:t>When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first </a:t>
            </a:r>
            <a:r>
              <a:rPr lang="fr-CH" dirty="0" err="1" smtClean="0"/>
              <a:t>began</a:t>
            </a:r>
            <a:r>
              <a:rPr lang="fr-CH" dirty="0" smtClean="0"/>
              <a:t> </a:t>
            </a:r>
            <a:r>
              <a:rPr lang="fr-CH" dirty="0" err="1" smtClean="0"/>
              <a:t>using</a:t>
            </a:r>
            <a:r>
              <a:rPr lang="fr-CH" dirty="0" smtClean="0"/>
              <a:t> the EPOSTL</a:t>
            </a:r>
            <a:r>
              <a:rPr lang="fr-CH" baseline="0" dirty="0" smtClean="0"/>
              <a:t> in 2008 I gave </a:t>
            </a:r>
            <a:r>
              <a:rPr lang="fr-CH" baseline="0" dirty="0" err="1" smtClean="0"/>
              <a:t>it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nickname</a:t>
            </a:r>
            <a:r>
              <a:rPr lang="fr-CH" baseline="0" dirty="0" smtClean="0"/>
              <a:t> EMPOSBL </a:t>
            </a:r>
            <a:r>
              <a:rPr lang="fr-CH" baseline="0" dirty="0" err="1" smtClean="0"/>
              <a:t>because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weren’t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quite</a:t>
            </a:r>
            <a:r>
              <a:rPr lang="fr-CH" baseline="0" dirty="0" smtClean="0"/>
              <a:t> sure how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were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going</a:t>
            </a:r>
            <a:r>
              <a:rPr lang="fr-CH" baseline="0" dirty="0" smtClean="0"/>
              <a:t> to manage the </a:t>
            </a:r>
            <a:r>
              <a:rPr lang="fr-CH" baseline="0" dirty="0" err="1" smtClean="0"/>
              <a:t>vast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amount</a:t>
            </a:r>
            <a:r>
              <a:rPr lang="fr-CH" baseline="0" dirty="0" smtClean="0"/>
              <a:t> of information </a:t>
            </a:r>
            <a:r>
              <a:rPr lang="fr-CH" baseline="0" dirty="0" err="1" smtClean="0"/>
              <a:t>it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contains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nor</a:t>
            </a:r>
            <a:r>
              <a:rPr lang="fr-CH" baseline="0" dirty="0" smtClean="0"/>
              <a:t> how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were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going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introduce</a:t>
            </a:r>
            <a:r>
              <a:rPr lang="fr-CH" baseline="0" dirty="0" smtClean="0"/>
              <a:t> or use the EPOSTL  </a:t>
            </a:r>
            <a:r>
              <a:rPr lang="fr-CH" baseline="0" dirty="0" err="1" smtClean="0"/>
              <a:t>so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would</a:t>
            </a:r>
            <a:r>
              <a:rPr lang="fr-CH" baseline="0" dirty="0" smtClean="0"/>
              <a:t> </a:t>
            </a:r>
            <a:r>
              <a:rPr lang="fr-CH" baseline="0" dirty="0" err="1" smtClean="0"/>
              <a:t>be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coherent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across</a:t>
            </a:r>
            <a:r>
              <a:rPr lang="fr-CH" baseline="0" dirty="0" smtClean="0"/>
              <a:t> the </a:t>
            </a:r>
            <a:r>
              <a:rPr lang="fr-CH" baseline="0" dirty="0" err="1" smtClean="0"/>
              <a:t>different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elements</a:t>
            </a:r>
            <a:r>
              <a:rPr lang="fr-CH" baseline="0" dirty="0" smtClean="0"/>
              <a:t> of </a:t>
            </a:r>
            <a:r>
              <a:rPr lang="fr-CH" baseline="0" dirty="0" err="1" smtClean="0"/>
              <a:t>our</a:t>
            </a:r>
            <a:r>
              <a:rPr lang="fr-CH" baseline="0" dirty="0" smtClean="0"/>
              <a:t> program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74432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 smtClean="0"/>
              <a:t>Methods</a:t>
            </a:r>
            <a:r>
              <a:rPr lang="fr-CH" dirty="0" smtClean="0"/>
              <a:t> classes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refer</a:t>
            </a:r>
            <a:r>
              <a:rPr lang="fr-CH" baseline="0" dirty="0" smtClean="0"/>
              <a:t> to the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suggested</a:t>
            </a:r>
            <a:r>
              <a:rPr lang="fr-CH" baseline="0" dirty="0" smtClean="0"/>
              <a:t> by the </a:t>
            </a:r>
            <a:r>
              <a:rPr lang="fr-CH" baseline="0" dirty="0" err="1" smtClean="0"/>
              <a:t>theme</a:t>
            </a:r>
            <a:r>
              <a:rPr lang="fr-CH" baseline="0" dirty="0" smtClean="0"/>
              <a:t> of the class and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ask</a:t>
            </a:r>
            <a:r>
              <a:rPr lang="fr-CH" dirty="0" smtClean="0"/>
              <a:t> </a:t>
            </a:r>
            <a:r>
              <a:rPr lang="fr-CH" dirty="0" err="1" smtClean="0"/>
              <a:t>students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analyze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teaching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videos</a:t>
            </a:r>
            <a:r>
              <a:rPr lang="fr-CH" baseline="0" dirty="0" smtClean="0"/>
              <a:t> and </a:t>
            </a:r>
            <a:r>
              <a:rPr lang="fr-CH" baseline="0" dirty="0" err="1" smtClean="0"/>
              <a:t>apply</a:t>
            </a:r>
            <a:r>
              <a:rPr lang="fr-CH" baseline="0" dirty="0" smtClean="0"/>
              <a:t> the relevant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and </a:t>
            </a:r>
            <a:r>
              <a:rPr lang="fr-CH" baseline="0" dirty="0" err="1" smtClean="0"/>
              <a:t>then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justify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their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choices</a:t>
            </a:r>
            <a:r>
              <a:rPr lang="fr-CH" baseline="0" dirty="0" smtClean="0"/>
              <a:t> of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      </a:t>
            </a:r>
            <a:r>
              <a:rPr lang="fr-CH" baseline="0" dirty="0" err="1" smtClean="0"/>
              <a:t>student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teachers</a:t>
            </a:r>
            <a:r>
              <a:rPr lang="fr-CH" baseline="0" dirty="0" smtClean="0"/>
              <a:t> use the EPOSTL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to support </a:t>
            </a:r>
            <a:r>
              <a:rPr lang="fr-CH" baseline="0" dirty="0" err="1" smtClean="0"/>
              <a:t>their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lesson</a:t>
            </a:r>
            <a:r>
              <a:rPr lang="fr-CH" baseline="0" dirty="0" smtClean="0"/>
              <a:t> planning objectives       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use the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to </a:t>
            </a:r>
            <a:r>
              <a:rPr lang="fr-CH" baseline="0" dirty="0" err="1" smtClean="0"/>
              <a:t>describe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our</a:t>
            </a:r>
            <a:r>
              <a:rPr lang="fr-CH" baseline="0" dirty="0" smtClean="0"/>
              <a:t> observations and as part of </a:t>
            </a:r>
            <a:r>
              <a:rPr lang="fr-CH" baseline="0" dirty="0" err="1" smtClean="0"/>
              <a:t>debriefing</a:t>
            </a:r>
            <a:r>
              <a:rPr lang="fr-CH" baseline="0" dirty="0" smtClean="0"/>
              <a:t> and observation reports     the </a:t>
            </a:r>
            <a:r>
              <a:rPr lang="fr-CH" baseline="0" dirty="0" err="1" smtClean="0"/>
              <a:t>debriefing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typically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morphos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into</a:t>
            </a:r>
            <a:r>
              <a:rPr lang="fr-CH" baseline="0" dirty="0" smtClean="0"/>
              <a:t> an </a:t>
            </a:r>
            <a:r>
              <a:rPr lang="fr-CH" baseline="0" dirty="0" err="1" smtClean="0"/>
              <a:t>opportunity</a:t>
            </a:r>
            <a:r>
              <a:rPr lang="fr-CH" baseline="0" dirty="0" smtClean="0"/>
              <a:t> for </a:t>
            </a:r>
            <a:r>
              <a:rPr lang="fr-CH" baseline="0" dirty="0" err="1" smtClean="0"/>
              <a:t>reflection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independent</a:t>
            </a:r>
            <a:r>
              <a:rPr lang="fr-CH" baseline="0" dirty="0" smtClean="0"/>
              <a:t> or </a:t>
            </a:r>
            <a:r>
              <a:rPr lang="fr-CH" baseline="0" dirty="0" err="1" smtClean="0"/>
              <a:t>dialogic</a:t>
            </a:r>
            <a:r>
              <a:rPr lang="fr-CH" baseline="0" dirty="0" smtClean="0"/>
              <a:t>  and the </a:t>
            </a:r>
            <a:r>
              <a:rPr lang="fr-CH" baseline="0" dirty="0" err="1" smtClean="0"/>
              <a:t>teachers</a:t>
            </a:r>
            <a:r>
              <a:rPr lang="fr-CH" baseline="0" dirty="0" smtClean="0"/>
              <a:t> are </a:t>
            </a:r>
            <a:r>
              <a:rPr lang="fr-CH" baseline="0" dirty="0" err="1" smtClean="0"/>
              <a:t>encocuraged</a:t>
            </a:r>
            <a:r>
              <a:rPr lang="fr-CH" baseline="0" dirty="0" smtClean="0"/>
              <a:t> to self </a:t>
            </a:r>
            <a:r>
              <a:rPr lang="fr-CH" baseline="0" dirty="0" err="1" smtClean="0"/>
              <a:t>assess</a:t>
            </a:r>
            <a:r>
              <a:rPr lang="fr-CH" baseline="0" dirty="0" smtClean="0"/>
              <a:t> and set objectives for </a:t>
            </a:r>
            <a:r>
              <a:rPr lang="fr-CH" baseline="0" dirty="0" err="1" smtClean="0"/>
              <a:t>following</a:t>
            </a:r>
            <a:r>
              <a:rPr lang="fr-CH" baseline="0" dirty="0" smtClean="0"/>
              <a:t> </a:t>
            </a:r>
            <a:r>
              <a:rPr lang="fr-CH" baseline="0" dirty="0" err="1" smtClean="0"/>
              <a:t>lessons</a:t>
            </a:r>
            <a:r>
              <a:rPr lang="fr-CH" baseline="0" dirty="0" smtClean="0"/>
              <a:t>   </a:t>
            </a:r>
            <a:r>
              <a:rPr lang="fr-CH" baseline="0" dirty="0" err="1" smtClean="0"/>
              <a:t>finally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we</a:t>
            </a:r>
            <a:r>
              <a:rPr lang="fr-CH" baseline="0" dirty="0" smtClean="0"/>
              <a:t> use </a:t>
            </a:r>
            <a:r>
              <a:rPr lang="fr-CH" baseline="0" dirty="0" err="1" smtClean="0"/>
              <a:t>two</a:t>
            </a:r>
            <a:r>
              <a:rPr lang="fr-CH" baseline="0" dirty="0" smtClean="0"/>
              <a:t> </a:t>
            </a:r>
            <a:r>
              <a:rPr lang="fr-CH" baseline="0" dirty="0" err="1" smtClean="0"/>
              <a:t>separate</a:t>
            </a:r>
            <a:r>
              <a:rPr lang="fr-CH" baseline="0" dirty="0" smtClean="0"/>
              <a:t> sets of </a:t>
            </a:r>
            <a:r>
              <a:rPr lang="fr-CH" baseline="0" dirty="0" err="1" smtClean="0"/>
              <a:t>descriptors</a:t>
            </a:r>
            <a:r>
              <a:rPr lang="fr-CH" baseline="0" dirty="0" smtClean="0"/>
              <a:t> for certification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396095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Teacher </a:t>
            </a:r>
            <a:r>
              <a:rPr lang="fr-CH" dirty="0" err="1" smtClean="0"/>
              <a:t>autonomy-make</a:t>
            </a:r>
            <a:r>
              <a:rPr lang="fr-CH" dirty="0" smtClean="0"/>
              <a:t> </a:t>
            </a:r>
            <a:r>
              <a:rPr lang="fr-CH" dirty="0" err="1" smtClean="0"/>
              <a:t>informed</a:t>
            </a:r>
            <a:r>
              <a:rPr lang="fr-CH" dirty="0" smtClean="0"/>
              <a:t> </a:t>
            </a:r>
            <a:r>
              <a:rPr lang="fr-CH" dirty="0" err="1" smtClean="0"/>
              <a:t>decisions</a:t>
            </a:r>
            <a:r>
              <a:rPr lang="fr-CH" dirty="0" smtClean="0"/>
              <a:t> and </a:t>
            </a:r>
            <a:r>
              <a:rPr lang="fr-CH" dirty="0" err="1" smtClean="0"/>
              <a:t>selections</a:t>
            </a:r>
            <a:r>
              <a:rPr lang="fr-CH" dirty="0" smtClean="0"/>
              <a:t> </a:t>
            </a:r>
            <a:r>
              <a:rPr lang="fr-CH" dirty="0" err="1" smtClean="0"/>
              <a:t>regarding</a:t>
            </a:r>
            <a:r>
              <a:rPr lang="fr-CH" dirty="0" smtClean="0"/>
              <a:t> relevant </a:t>
            </a:r>
            <a:r>
              <a:rPr lang="fr-CH" dirty="0" err="1" smtClean="0"/>
              <a:t>descriptors</a:t>
            </a:r>
            <a:r>
              <a:rPr lang="fr-CH" dirty="0" smtClean="0"/>
              <a:t>     </a:t>
            </a:r>
            <a:r>
              <a:rPr lang="fr-CH" dirty="0" err="1" smtClean="0"/>
              <a:t>reduces</a:t>
            </a:r>
            <a:r>
              <a:rPr lang="fr-CH" dirty="0" smtClean="0"/>
              <a:t> the gap </a:t>
            </a:r>
            <a:r>
              <a:rPr lang="fr-CH" dirty="0" err="1" smtClean="0"/>
              <a:t>between</a:t>
            </a:r>
            <a:r>
              <a:rPr lang="fr-CH" dirty="0" smtClean="0"/>
              <a:t> </a:t>
            </a:r>
            <a:r>
              <a:rPr lang="fr-CH" dirty="0" err="1" smtClean="0"/>
              <a:t>theory</a:t>
            </a:r>
            <a:r>
              <a:rPr lang="fr-CH" dirty="0" smtClean="0"/>
              <a:t> and practice </a:t>
            </a:r>
            <a:r>
              <a:rPr lang="fr-CH" dirty="0" err="1" smtClean="0"/>
              <a:t>because</a:t>
            </a:r>
            <a:r>
              <a:rPr lang="fr-CH" dirty="0" smtClean="0"/>
              <a:t> the </a:t>
            </a:r>
            <a:r>
              <a:rPr lang="fr-CH" dirty="0" err="1" smtClean="0"/>
              <a:t>descriptors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deliver</a:t>
            </a:r>
            <a:r>
              <a:rPr lang="fr-CH" baseline="0" dirty="0" smtClean="0"/>
              <a:t> information </a:t>
            </a:r>
            <a:r>
              <a:rPr lang="fr-CH" baseline="0" dirty="0" err="1" smtClean="0"/>
              <a:t>that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theory</a:t>
            </a:r>
            <a:r>
              <a:rPr lang="fr-CH" baseline="0" dirty="0" smtClean="0"/>
              <a:t> </a:t>
            </a:r>
            <a:r>
              <a:rPr lang="fr-CH" baseline="0" dirty="0" err="1" smtClean="0"/>
              <a:t>driven</a:t>
            </a:r>
            <a:r>
              <a:rPr lang="fr-CH" baseline="0" dirty="0" smtClean="0"/>
              <a:t> and how to at the </a:t>
            </a:r>
            <a:r>
              <a:rPr lang="fr-CH" baseline="0" dirty="0" err="1" smtClean="0"/>
              <a:t>same</a:t>
            </a:r>
            <a:r>
              <a:rPr lang="fr-CH" baseline="0" dirty="0" smtClean="0"/>
              <a:t> time   and FINALLY </a:t>
            </a:r>
            <a:r>
              <a:rPr lang="fr-CH" baseline="0" dirty="0" err="1" smtClean="0"/>
              <a:t>it</a:t>
            </a:r>
            <a:r>
              <a:rPr lang="fr-CH" baseline="0" dirty="0" smtClean="0"/>
              <a:t> </a:t>
            </a:r>
            <a:r>
              <a:rPr lang="fr-CH" baseline="0" dirty="0" err="1" smtClean="0"/>
              <a:t>instills</a:t>
            </a:r>
            <a:r>
              <a:rPr lang="fr-CH" baseline="0" dirty="0" smtClean="0"/>
              <a:t> the importance of </a:t>
            </a:r>
            <a:r>
              <a:rPr lang="fr-CH" baseline="0" dirty="0" err="1" smtClean="0"/>
              <a:t>reflection</a:t>
            </a:r>
            <a:r>
              <a:rPr lang="fr-CH" baseline="0" dirty="0" smtClean="0"/>
              <a:t> in </a:t>
            </a:r>
            <a:r>
              <a:rPr lang="fr-CH" baseline="0" dirty="0" err="1" smtClean="0"/>
              <a:t>teacher</a:t>
            </a:r>
            <a:r>
              <a:rPr lang="fr-CH" baseline="0" dirty="0" smtClean="0"/>
              <a:t> </a:t>
            </a:r>
            <a:r>
              <a:rPr lang="fr-CH" baseline="0" dirty="0" err="1" smtClean="0"/>
              <a:t>learning</a:t>
            </a:r>
            <a:r>
              <a:rPr lang="fr-CH" baseline="0" dirty="0" smtClean="0"/>
              <a:t> and </a:t>
            </a:r>
            <a:r>
              <a:rPr lang="fr-CH" baseline="0" dirty="0" err="1" smtClean="0"/>
              <a:t>beyond</a:t>
            </a:r>
            <a:r>
              <a:rPr lang="fr-CH" baseline="0" dirty="0" smtClean="0"/>
              <a:t> and </a:t>
            </a:r>
            <a:r>
              <a:rPr lang="fr-CH" baseline="0" dirty="0" err="1" smtClean="0"/>
              <a:t>provides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learners</a:t>
            </a:r>
            <a:r>
              <a:rPr lang="fr-CH" baseline="0" dirty="0" smtClean="0"/>
              <a:t> </a:t>
            </a:r>
            <a:r>
              <a:rPr lang="fr-CH" baseline="0" dirty="0" err="1" smtClean="0"/>
              <a:t>with</a:t>
            </a:r>
            <a:r>
              <a:rPr lang="fr-CH" baseline="0" dirty="0" smtClean="0"/>
              <a:t> an </a:t>
            </a:r>
            <a:r>
              <a:rPr lang="fr-CH" baseline="0" dirty="0" err="1" smtClean="0"/>
              <a:t>anchor</a:t>
            </a:r>
            <a:r>
              <a:rPr lang="fr-CH" baseline="0" dirty="0" smtClean="0"/>
              <a:t> for </a:t>
            </a:r>
            <a:r>
              <a:rPr lang="fr-CH" baseline="0" dirty="0" err="1" smtClean="0"/>
              <a:t>being</a:t>
            </a:r>
            <a:r>
              <a:rPr lang="fr-CH" baseline="0" dirty="0" smtClean="0"/>
              <a:t> a </a:t>
            </a:r>
            <a:r>
              <a:rPr lang="fr-CH" baseline="0" dirty="0" err="1" smtClean="0"/>
              <a:t>reflective</a:t>
            </a:r>
            <a:r>
              <a:rPr lang="fr-CH" baseline="0" dirty="0" smtClean="0"/>
              <a:t> </a:t>
            </a:r>
            <a:r>
              <a:rPr lang="fr-CH" baseline="0" dirty="0" err="1" smtClean="0"/>
              <a:t>practitioner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9A4-42DA-4531-BFC4-8806A951E432}" type="slidenum">
              <a:rPr lang="fr-CH" smtClean="0"/>
              <a:pPr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xmlns="" val="286148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702B3-B26D-41D6-A1B1-C621616A9F0D}" type="datetimeFigureOut">
              <a:rPr lang="fr-FR" smtClean="0"/>
              <a:pPr/>
              <a:t>15/07/2016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6A539-EABA-4C1B-801F-51099F8620D0}" type="slidenum">
              <a:rPr lang="fr-CH" smtClean="0"/>
              <a:pPr/>
              <a:t>‹#›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5536" y="613383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IUFE	</a:t>
            </a:r>
            <a:r>
              <a:rPr lang="en-US" sz="2400" b="1" dirty="0"/>
              <a:t> </a:t>
            </a:r>
            <a:r>
              <a:rPr lang="en-US" sz="2400" b="1" dirty="0" smtClean="0"/>
              <a:t>    Holli </a:t>
            </a:r>
            <a:r>
              <a:rPr lang="en-US" sz="2400" b="1" dirty="0" err="1" smtClean="0"/>
              <a:t>Schauber</a:t>
            </a:r>
            <a:r>
              <a:rPr lang="en-US" sz="2400" b="1" dirty="0" smtClean="0"/>
              <a:t>       ETAI  2016</a:t>
            </a:r>
            <a:endParaRPr lang="fr-CH" sz="2400" b="1" dirty="0"/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23508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Using the EPOSTL in EFL Teacher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fr-CH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79304" y="3549136"/>
            <a:ext cx="8492480" cy="216324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5536" y="297150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smtClean="0">
                <a:latin typeface="Swiss721BT-BoldCondensed"/>
              </a:rPr>
              <a:t>     </a:t>
            </a:r>
            <a:endParaRPr lang="en-US" sz="2800" dirty="0" smtClean="0">
              <a:solidFill>
                <a:srgbClr val="949494"/>
              </a:solidFill>
              <a:latin typeface="Swiss721BT-RomanCondensed"/>
            </a:endParaRPr>
          </a:p>
          <a:p>
            <a:r>
              <a:rPr lang="en-US" sz="2800" dirty="0" smtClean="0">
                <a:solidFill>
                  <a:srgbClr val="949494"/>
                </a:solidFill>
                <a:latin typeface="Swiss721BT-RomanCondensed"/>
              </a:rPr>
              <a:t>   </a:t>
            </a:r>
            <a:r>
              <a:rPr lang="en-US" sz="3600" dirty="0" smtClean="0">
                <a:latin typeface="Swiss721BT-RomanCondensed"/>
              </a:rPr>
              <a:t>A tool for language teacher education</a:t>
            </a:r>
            <a:endParaRPr lang="fr-C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5536" y="613383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IUFE	     Schauber	      ETAI 2016</a:t>
            </a:r>
            <a:endParaRPr lang="fr-CH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188640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000" b="1" dirty="0" smtClean="0"/>
              <a:t>References</a:t>
            </a:r>
          </a:p>
          <a:p>
            <a:pPr marL="457200" indent="-457200" algn="just"/>
            <a:endParaRPr lang="en-US" sz="1600" dirty="0">
              <a:latin typeface="+mj-lt"/>
            </a:endParaRPr>
          </a:p>
          <a:p>
            <a:pPr marL="457200" indent="-457200" algn="just"/>
            <a:endParaRPr lang="en-US" sz="1600" dirty="0" smtClean="0">
              <a:latin typeface="+mj-lt"/>
            </a:endParaRPr>
          </a:p>
          <a:p>
            <a:pPr marL="457200" indent="-457200" algn="just"/>
            <a:r>
              <a:rPr lang="en-US" sz="1600" dirty="0" err="1" smtClean="0">
                <a:latin typeface="+mj-lt"/>
              </a:rPr>
              <a:t>Burkert</a:t>
            </a:r>
            <a:r>
              <a:rPr lang="en-US" sz="1600" dirty="0">
                <a:latin typeface="+mj-lt"/>
              </a:rPr>
              <a:t>, A. &amp;. </a:t>
            </a:r>
            <a:r>
              <a:rPr lang="en-US" sz="1600" dirty="0" err="1">
                <a:latin typeface="+mj-lt"/>
              </a:rPr>
              <a:t>Schwienhorst</a:t>
            </a:r>
            <a:r>
              <a:rPr lang="en-US" sz="1600" dirty="0">
                <a:latin typeface="+mj-lt"/>
              </a:rPr>
              <a:t>, K., (2008). Focus on the student teacher: The European portfolio for student teachers of languages as a tool to develop teacher autonomy. Innovation in Language Learning and Teaching, pp. 2(3), 238-252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457200" indent="-457200" algn="just"/>
            <a:endParaRPr lang="en-US" sz="1600" dirty="0" smtClean="0">
              <a:latin typeface="+mj-lt"/>
            </a:endParaRPr>
          </a:p>
          <a:p>
            <a:pPr marL="457200" indent="-457200" algn="just"/>
            <a:r>
              <a:rPr lang="en-US" sz="1600" dirty="0">
                <a:latin typeface="+mj-lt"/>
              </a:rPr>
              <a:t>Grenfell M (2012) The EPOSTL and the European Profile for Language Teacher Education. In: Newby D (ed.). Insights into the European Portfolio for Student Teachers of Languages (EPOSTL), Newcastle upon Tyne: Cambridge Scholars Publishing, pp. 155-174.</a:t>
            </a:r>
            <a:endParaRPr lang="en-US" sz="1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</a:pPr>
            <a:endParaRPr lang="en-US" sz="1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</a:pPr>
            <a:r>
              <a:rPr lang="en-US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Newby</a:t>
            </a:r>
            <a:r>
              <a: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D., Allan, R., </a:t>
            </a:r>
            <a:r>
              <a:rPr lang="en-US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Fenner</a:t>
            </a:r>
            <a:r>
              <a: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B., Jones, B., </a:t>
            </a:r>
            <a:r>
              <a:rPr lang="en-US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Komorowska</a:t>
            </a:r>
            <a:r>
              <a: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H., &amp; </a:t>
            </a:r>
            <a:r>
              <a:rPr lang="en-US" sz="16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Soghikyan</a:t>
            </a:r>
            <a:r>
              <a:rPr lang="en-US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K., (2007). European Portfolio for Student Teachers of Languages: A reflection tool for language (EPOSTL).  European Council on Modern Languages. Graz, Austria: Council of Europe</a:t>
            </a:r>
            <a:r>
              <a:rPr lang="en-US" sz="16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spcAft>
                <a:spcPts val="0"/>
              </a:spcAft>
            </a:pPr>
            <a:endParaRPr lang="en-US" sz="16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/>
            <a:r>
              <a:rPr lang="en-US" sz="1600" dirty="0">
                <a:latin typeface="+mj-lt"/>
              </a:rPr>
              <a:t>Newby, D. </a:t>
            </a:r>
            <a:r>
              <a:rPr lang="en-US" sz="1600">
                <a:latin typeface="+mj-lt"/>
              </a:rPr>
              <a:t>(</a:t>
            </a:r>
            <a:r>
              <a:rPr lang="en-US" sz="1600" smtClean="0">
                <a:latin typeface="+mj-lt"/>
              </a:rPr>
              <a:t>2012). </a:t>
            </a:r>
            <a:r>
              <a:rPr lang="en-US" sz="1600" dirty="0">
                <a:latin typeface="+mj-lt"/>
              </a:rPr>
              <a:t>Supporting good practice in teacher education through the European Portfolio for Student Teachers of Languages. Innovation in Language Learning and Teaching, </a:t>
            </a:r>
            <a:r>
              <a:rPr lang="fr-CH" sz="1600" dirty="0">
                <a:latin typeface="+mj-lt"/>
              </a:rPr>
              <a:t>6(3), </a:t>
            </a:r>
            <a:r>
              <a:rPr lang="en-US" sz="1600" dirty="0">
                <a:latin typeface="+mj-lt"/>
              </a:rPr>
              <a:t>207-218. </a:t>
            </a:r>
            <a:endParaRPr lang="en-US" sz="1600" dirty="0" smtClean="0">
              <a:latin typeface="+mj-lt"/>
            </a:endParaRPr>
          </a:p>
          <a:p>
            <a:pPr marL="457200" indent="-457200" algn="just"/>
            <a:endParaRPr lang="en-US" sz="1600" dirty="0">
              <a:latin typeface="+mj-lt"/>
            </a:endParaRPr>
          </a:p>
          <a:p>
            <a:pPr marL="457200" indent="-457200" algn="just"/>
            <a:r>
              <a:rPr lang="en-US" sz="1600" dirty="0" smtClean="0">
                <a:latin typeface="+mj-lt"/>
              </a:rPr>
              <a:t>Schauber, H. </a:t>
            </a:r>
            <a:r>
              <a:rPr lang="en-US" sz="1600" dirty="0">
                <a:latin typeface="+mj-lt"/>
              </a:rPr>
              <a:t>(</a:t>
            </a:r>
            <a:r>
              <a:rPr lang="en-US" sz="1600" dirty="0" smtClean="0">
                <a:latin typeface="+mj-lt"/>
              </a:rPr>
              <a:t>2015) Using the EPOSTL for Dialogic Reflection in EFL Teacher Education.</a:t>
            </a:r>
          </a:p>
          <a:p>
            <a:pPr marL="457200" indent="-457200" algn="just"/>
            <a:r>
              <a:rPr lang="en-US" sz="1600" dirty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    GIST Education and Learning Research Journal. #11 July/December.</a:t>
            </a:r>
            <a:endParaRPr lang="fr-CH" sz="1600" dirty="0">
              <a:latin typeface="+mj-lt"/>
            </a:endParaRPr>
          </a:p>
          <a:p>
            <a:pPr marL="457200" indent="-457200" algn="just">
              <a:lnSpc>
                <a:spcPct val="200000"/>
              </a:lnSpc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200000"/>
              </a:lnSpc>
              <a:spcAft>
                <a:spcPts val="0"/>
              </a:spcAft>
            </a:pPr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37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5536" y="613383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IUFE	</a:t>
            </a:r>
            <a:r>
              <a:rPr lang="en-US" sz="2400" dirty="0"/>
              <a:t> </a:t>
            </a:r>
            <a:r>
              <a:rPr lang="en-US" sz="2400" dirty="0" smtClean="0"/>
              <a:t>    Schauber	      ETAI 2016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xmlns="" val="14202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48280" y="6133676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IUFE	     Schauber	      ETAI 2016</a:t>
            </a:r>
            <a:endParaRPr lang="fr-CH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Agenda</a:t>
            </a:r>
            <a:endParaRPr lang="fr-CH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EPOSTL in a Nutshell</a:t>
            </a:r>
          </a:p>
          <a:p>
            <a:r>
              <a:rPr lang="en-US" sz="2800" dirty="0" smtClean="0"/>
              <a:t>EPOSTL Descriptors</a:t>
            </a:r>
          </a:p>
          <a:p>
            <a:r>
              <a:rPr lang="en-US" sz="2800" dirty="0" smtClean="0"/>
              <a:t>Use in EFL Teacher Preparation</a:t>
            </a:r>
          </a:p>
          <a:p>
            <a:r>
              <a:rPr lang="en-US" sz="2800" dirty="0" smtClean="0"/>
              <a:t>EPOSTL Footprints</a:t>
            </a:r>
            <a:endParaRPr lang="en-US" sz="2800" dirty="0"/>
          </a:p>
          <a:p>
            <a:endParaRPr lang="en-US" dirty="0" smtClean="0"/>
          </a:p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48280" y="6133676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IUFE	     Schauber	      ETAI 2016</a:t>
            </a:r>
            <a:endParaRPr lang="fr-CH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 smtClean="0"/>
              <a:t>Pan-European initiative of ECML to support innovative practices in FL teacher preparation</a:t>
            </a:r>
          </a:p>
          <a:p>
            <a:pPr marL="0" indent="0">
              <a:buNone/>
            </a:pPr>
            <a:endParaRPr lang="en-US" sz="12800" dirty="0"/>
          </a:p>
          <a:p>
            <a:pPr marL="0" indent="0">
              <a:buNone/>
            </a:pPr>
            <a:r>
              <a:rPr lang="en-US" sz="12800" dirty="0" smtClean="0"/>
              <a:t>195 descriptors of core competences in light of prevailing theories</a:t>
            </a:r>
          </a:p>
          <a:p>
            <a:pPr marL="0" indent="0">
              <a:buNone/>
            </a:pPr>
            <a:endParaRPr lang="en-US" sz="12800" dirty="0"/>
          </a:p>
          <a:p>
            <a:pPr marL="0" indent="0">
              <a:buNone/>
            </a:pPr>
            <a:r>
              <a:rPr lang="en-US" sz="12800" dirty="0" smtClean="0"/>
              <a:t>Teacher learning tool that emphasizes:</a:t>
            </a:r>
          </a:p>
          <a:p>
            <a:pPr>
              <a:buFontTx/>
              <a:buChar char="-"/>
            </a:pPr>
            <a:r>
              <a:rPr lang="en-US" sz="12800" dirty="0" smtClean="0"/>
              <a:t> reflection </a:t>
            </a:r>
          </a:p>
          <a:p>
            <a:pPr>
              <a:buFontTx/>
              <a:buChar char="-"/>
            </a:pPr>
            <a:r>
              <a:rPr lang="en-US" sz="12800" dirty="0"/>
              <a:t> </a:t>
            </a:r>
            <a:r>
              <a:rPr lang="en-US" sz="12800" dirty="0" smtClean="0"/>
              <a:t>learner autonomy</a:t>
            </a:r>
          </a:p>
          <a:p>
            <a:pPr>
              <a:buFontTx/>
              <a:buChar char="-"/>
            </a:pPr>
            <a:endParaRPr lang="en-US" sz="9600" dirty="0" smtClean="0"/>
          </a:p>
          <a:p>
            <a:pPr>
              <a:buFontTx/>
              <a:buChar char="-"/>
            </a:pPr>
            <a:endParaRPr lang="en-US" sz="9600" dirty="0"/>
          </a:p>
          <a:p>
            <a:pPr>
              <a:buFontTx/>
              <a:buChar char="-"/>
            </a:pPr>
            <a:endParaRPr lang="en-US" sz="96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 marL="0" indent="0">
              <a:buNone/>
            </a:pPr>
            <a:endParaRPr lang="en-US" sz="50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			</a:t>
            </a:r>
          </a:p>
        </p:txBody>
      </p:sp>
      <p:sp>
        <p:nvSpPr>
          <p:cNvPr id="7" name="Rectangle 6"/>
          <p:cNvSpPr/>
          <p:nvPr/>
        </p:nvSpPr>
        <p:spPr>
          <a:xfrm>
            <a:off x="348280" y="188641"/>
            <a:ext cx="84721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	 </a:t>
            </a:r>
            <a:r>
              <a:rPr lang="en-US" sz="4400" b="1" dirty="0"/>
              <a:t> </a:t>
            </a:r>
            <a:r>
              <a:rPr lang="en-US" sz="4400" b="1" dirty="0" smtClean="0"/>
              <a:t>     </a:t>
            </a:r>
            <a:r>
              <a:rPr lang="en-US" sz="4400" b="1" dirty="0" smtClean="0">
                <a:solidFill>
                  <a:schemeClr val="tx2"/>
                </a:solidFill>
              </a:rPr>
              <a:t>EPOSTL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>
                <a:solidFill>
                  <a:schemeClr val="tx2"/>
                </a:solidFill>
              </a:rPr>
              <a:t>in a Nutshell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 </a:t>
            </a:r>
            <a:r>
              <a:rPr lang="en-US" sz="2400" b="1" dirty="0" smtClean="0"/>
              <a:t>European </a:t>
            </a:r>
            <a:r>
              <a:rPr lang="en-US" sz="2400" b="1" dirty="0"/>
              <a:t>Portfolio for Student </a:t>
            </a:r>
            <a:r>
              <a:rPr lang="en-US" sz="2400" b="1" dirty="0" smtClean="0"/>
              <a:t>Teacher</a:t>
            </a:r>
            <a:r>
              <a:rPr lang="en-US" sz="2400" b="1" dirty="0"/>
              <a:t>s</a:t>
            </a:r>
            <a:r>
              <a:rPr lang="en-US" sz="2400" b="1" dirty="0" smtClean="0"/>
              <a:t> </a:t>
            </a:r>
            <a:r>
              <a:rPr lang="en-US" sz="2400" b="1" dirty="0"/>
              <a:t>of Language</a:t>
            </a:r>
            <a:r>
              <a:rPr lang="en-US" sz="2400" dirty="0"/>
              <a:t> (2007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1128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48280" y="6133676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IUFE	     Schauber	      ETAI 2016</a:t>
            </a:r>
            <a:endParaRPr lang="fr-CH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9600" dirty="0" smtClean="0"/>
              <a:t>		</a:t>
            </a:r>
            <a:endParaRPr lang="en-US" sz="9600" dirty="0"/>
          </a:p>
          <a:p>
            <a:pPr>
              <a:buFontTx/>
              <a:buChar char="-"/>
            </a:pPr>
            <a:endParaRPr lang="en-US" sz="96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 marL="0" indent="0">
              <a:buNone/>
            </a:pPr>
            <a:endParaRPr lang="en-US" sz="5000" dirty="0" smtClean="0"/>
          </a:p>
          <a:p>
            <a:pPr>
              <a:buFontTx/>
              <a:buChar char="-"/>
            </a:pPr>
            <a:endParaRPr lang="en-US" sz="5000" dirty="0" smtClean="0"/>
          </a:p>
          <a:p>
            <a:pPr marL="0" indent="0">
              <a:buNone/>
            </a:pPr>
            <a:endParaRPr lang="en-US" sz="5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			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4294967295"/>
          </p:nvPr>
        </p:nvSpPr>
        <p:spPr>
          <a:xfrm>
            <a:off x="611560" y="941388"/>
            <a:ext cx="8352928" cy="45758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CH" sz="14400" b="1" dirty="0" smtClean="0"/>
              <a:t>Motivation </a:t>
            </a:r>
            <a:r>
              <a:rPr lang="fr-CH" sz="14400" b="1" dirty="0"/>
              <a:t>to use EPOSTL</a:t>
            </a:r>
            <a:r>
              <a:rPr lang="fr-CH" sz="14400" b="1" dirty="0" smtClean="0"/>
              <a:t>…</a:t>
            </a:r>
          </a:p>
          <a:p>
            <a:pPr marL="457200" lvl="1" indent="0">
              <a:buNone/>
            </a:pPr>
            <a:endParaRPr lang="fr-CH" sz="9200" dirty="0"/>
          </a:p>
          <a:p>
            <a:pPr marL="0" indent="0">
              <a:buNone/>
            </a:pPr>
            <a:r>
              <a:rPr lang="en-US" sz="11200" dirty="0" smtClean="0"/>
              <a:t>1) Delivery system:</a:t>
            </a:r>
          </a:p>
          <a:p>
            <a:pPr marL="0" indent="0">
              <a:buNone/>
            </a:pPr>
            <a:r>
              <a:rPr lang="en-US" sz="11200" dirty="0" smtClean="0"/>
              <a:t>-essential </a:t>
            </a:r>
            <a:r>
              <a:rPr lang="en-US" sz="11200" dirty="0"/>
              <a:t>FL teaching skills </a:t>
            </a:r>
            <a:r>
              <a:rPr lang="en-US" sz="11200" dirty="0" smtClean="0"/>
              <a:t>and knowledge </a:t>
            </a:r>
          </a:p>
          <a:p>
            <a:pPr marL="0" indent="0">
              <a:buNone/>
            </a:pPr>
            <a:r>
              <a:rPr lang="en-US" sz="11200" dirty="0"/>
              <a:t>-</a:t>
            </a:r>
            <a:r>
              <a:rPr lang="en-US" sz="11200" dirty="0" smtClean="0"/>
              <a:t>reinforces </a:t>
            </a:r>
            <a:r>
              <a:rPr lang="en-US" sz="11200" dirty="0"/>
              <a:t>the rationales and approaches to </a:t>
            </a:r>
            <a:r>
              <a:rPr lang="en-US" sz="11200" dirty="0" smtClean="0"/>
              <a:t>FL teaching and learning, </a:t>
            </a:r>
            <a:endParaRPr lang="en-US" sz="11200" dirty="0"/>
          </a:p>
          <a:p>
            <a:pPr marL="0" indent="0">
              <a:buNone/>
            </a:pPr>
            <a:r>
              <a:rPr lang="en-US" sz="11200" dirty="0" smtClean="0"/>
              <a:t>-anchored </a:t>
            </a:r>
            <a:r>
              <a:rPr lang="en-US" sz="11200" dirty="0"/>
              <a:t>to core </a:t>
            </a:r>
            <a:r>
              <a:rPr lang="en-US" sz="11200" dirty="0" smtClean="0"/>
              <a:t>components </a:t>
            </a:r>
            <a:r>
              <a:rPr lang="en-US" sz="11200" dirty="0"/>
              <a:t>of our program.</a:t>
            </a:r>
          </a:p>
          <a:p>
            <a:pPr marL="457200" indent="-457200"/>
            <a:endParaRPr lang="en-US" sz="11200" dirty="0"/>
          </a:p>
          <a:p>
            <a:pPr marL="0" indent="0">
              <a:buNone/>
            </a:pPr>
            <a:r>
              <a:rPr lang="en-US" sz="11200" dirty="0"/>
              <a:t>2) Conversations it </a:t>
            </a:r>
            <a:r>
              <a:rPr lang="en-US" sz="11200" dirty="0" smtClean="0"/>
              <a:t>nurtures:</a:t>
            </a:r>
            <a:endParaRPr lang="en-US" sz="11200" dirty="0"/>
          </a:p>
          <a:p>
            <a:pPr marL="0" indent="0">
              <a:buNone/>
            </a:pPr>
            <a:r>
              <a:rPr lang="en-US" sz="11200" dirty="0" smtClean="0"/>
              <a:t>-explicit </a:t>
            </a:r>
            <a:r>
              <a:rPr lang="en-US" sz="11200" dirty="0"/>
              <a:t>and contextually </a:t>
            </a:r>
            <a:r>
              <a:rPr lang="en-US" sz="11200" dirty="0" smtClean="0"/>
              <a:t>driven knowledge </a:t>
            </a:r>
            <a:r>
              <a:rPr lang="en-US" sz="11200" dirty="0"/>
              <a:t>which we associate with significant teacher learning. </a:t>
            </a:r>
            <a:endParaRPr lang="en-US" sz="11200" dirty="0" smtClean="0"/>
          </a:p>
          <a:p>
            <a:pPr marL="0" indent="0">
              <a:buNone/>
            </a:pPr>
            <a:endParaRPr lang="en-US" sz="11200" dirty="0"/>
          </a:p>
          <a:p>
            <a:pPr marL="0" indent="0">
              <a:buNone/>
            </a:pPr>
            <a:endParaRPr lang="fr-CH" sz="11200" dirty="0"/>
          </a:p>
        </p:txBody>
      </p:sp>
      <p:sp>
        <p:nvSpPr>
          <p:cNvPr id="7" name="Rectangle 6"/>
          <p:cNvSpPr/>
          <p:nvPr/>
        </p:nvSpPr>
        <p:spPr>
          <a:xfrm>
            <a:off x="348280" y="188641"/>
            <a:ext cx="8328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	 </a:t>
            </a:r>
            <a:r>
              <a:rPr lang="en-US" sz="4400" b="1" dirty="0"/>
              <a:t> </a:t>
            </a:r>
            <a:r>
              <a:rPr lang="en-US" sz="4400" b="1" dirty="0" smtClean="0"/>
              <a:t>     </a:t>
            </a:r>
            <a:r>
              <a:rPr lang="en-US" sz="4400" b="1" dirty="0" smtClean="0">
                <a:solidFill>
                  <a:schemeClr val="tx2"/>
                </a:solidFill>
              </a:rPr>
              <a:t>EPOSTL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>
                <a:solidFill>
                  <a:schemeClr val="tx2"/>
                </a:solidFill>
              </a:rPr>
              <a:t>in a </a:t>
            </a:r>
            <a:r>
              <a:rPr lang="en-US" sz="4400" dirty="0" smtClean="0">
                <a:solidFill>
                  <a:schemeClr val="tx2"/>
                </a:solidFill>
              </a:rPr>
              <a:t>Nutshell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6294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empl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3528" y="6133838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IUFE	     Schauber	      ETAI 2016</a:t>
            </a:r>
            <a:endParaRPr lang="fr-CH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738924"/>
            <a:ext cx="8496943" cy="504008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23528" y="116632"/>
            <a:ext cx="8280919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7 EPOSTL Sections = 195 descriptors </a:t>
            </a:r>
            <a:endParaRPr lang="fr-CH" sz="4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149" y="5825174"/>
            <a:ext cx="9144000" cy="10789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5536" y="613383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IUFE	</a:t>
            </a:r>
            <a:r>
              <a:rPr lang="en-US" sz="2400" dirty="0"/>
              <a:t> </a:t>
            </a:r>
            <a:r>
              <a:rPr lang="en-US" sz="2400" dirty="0" smtClean="0"/>
              <a:t>    Schauber	      ETAI 2016</a:t>
            </a:r>
            <a:endParaRPr lang="fr-CH" sz="2400" dirty="0"/>
          </a:p>
        </p:txBody>
      </p:sp>
      <p:sp>
        <p:nvSpPr>
          <p:cNvPr id="4" name="Rectangle 3"/>
          <p:cNvSpPr/>
          <p:nvPr/>
        </p:nvSpPr>
        <p:spPr>
          <a:xfrm>
            <a:off x="107504" y="1"/>
            <a:ext cx="8784976" cy="661719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Descriptors- Core Competences </a:t>
            </a:r>
          </a:p>
          <a:p>
            <a:endParaRPr lang="en-US" sz="4000" b="1" dirty="0"/>
          </a:p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Speaking and Spoken Interaction  </a:t>
            </a:r>
          </a:p>
          <a:p>
            <a:r>
              <a:rPr lang="en-US" sz="2400" dirty="0">
                <a:latin typeface="+mj-lt"/>
              </a:rPr>
              <a:t>1. I can create a supportive atmosphere that invites learners to take part in speaking </a:t>
            </a:r>
            <a:r>
              <a:rPr lang="en-US" sz="2400" dirty="0" smtClean="0">
                <a:latin typeface="+mj-lt"/>
              </a:rPr>
              <a:t>activities.      </a:t>
            </a:r>
            <a:r>
              <a:rPr lang="en-US" sz="2000" dirty="0" smtClean="0"/>
              <a:t>	</a:t>
            </a:r>
            <a:r>
              <a:rPr lang="en-US" sz="2400" b="1" dirty="0" smtClean="0"/>
              <a:t>0</a:t>
            </a:r>
            <a:r>
              <a:rPr lang="fr-CH" sz="2400" b="1" dirty="0" smtClean="0"/>
              <a:t>6.03.15    24.02.16     18.04.16</a:t>
            </a:r>
            <a:endParaRPr lang="en-US" sz="2400" b="1" dirty="0"/>
          </a:p>
          <a:p>
            <a:endParaRPr lang="en-US" sz="2000" dirty="0" smtClean="0"/>
          </a:p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Vocabulary</a:t>
            </a:r>
          </a:p>
          <a:p>
            <a:r>
              <a:rPr lang="fr-CH" sz="2400" dirty="0">
                <a:latin typeface="+mj-lt"/>
              </a:rPr>
              <a:t>2. I </a:t>
            </a:r>
            <a:r>
              <a:rPr lang="fr-CH" sz="2400" dirty="0" err="1">
                <a:latin typeface="+mj-lt"/>
              </a:rPr>
              <a:t>can</a:t>
            </a:r>
            <a:r>
              <a:rPr lang="fr-CH" sz="2400" dirty="0">
                <a:latin typeface="+mj-lt"/>
              </a:rPr>
              <a:t> </a:t>
            </a:r>
            <a:r>
              <a:rPr lang="fr-CH" sz="2400" dirty="0" err="1">
                <a:latin typeface="+mj-lt"/>
              </a:rPr>
              <a:t>evaluate</a:t>
            </a:r>
            <a:r>
              <a:rPr lang="fr-CH" sz="2400" dirty="0">
                <a:latin typeface="+mj-lt"/>
              </a:rPr>
              <a:t> and select </a:t>
            </a:r>
            <a:r>
              <a:rPr lang="fr-CH" sz="2400" dirty="0" err="1">
                <a:latin typeface="+mj-lt"/>
              </a:rPr>
              <a:t>tasks</a:t>
            </a:r>
            <a:r>
              <a:rPr lang="fr-CH" sz="2400" dirty="0">
                <a:latin typeface="+mj-lt"/>
              </a:rPr>
              <a:t> </a:t>
            </a:r>
            <a:r>
              <a:rPr lang="fr-CH" sz="2400" dirty="0" err="1">
                <a:latin typeface="+mj-lt"/>
              </a:rPr>
              <a:t>which</a:t>
            </a:r>
            <a:r>
              <a:rPr lang="fr-CH" sz="2400" dirty="0">
                <a:latin typeface="+mj-lt"/>
              </a:rPr>
              <a:t> help </a:t>
            </a:r>
            <a:r>
              <a:rPr lang="fr-CH" sz="2400" dirty="0" err="1">
                <a:latin typeface="+mj-lt"/>
              </a:rPr>
              <a:t>learners</a:t>
            </a:r>
            <a:r>
              <a:rPr lang="fr-CH" sz="2400" dirty="0">
                <a:latin typeface="+mj-lt"/>
              </a:rPr>
              <a:t> to use new </a:t>
            </a:r>
            <a:r>
              <a:rPr lang="fr-CH" sz="2400" dirty="0" err="1">
                <a:latin typeface="+mj-lt"/>
              </a:rPr>
              <a:t>vocabulary</a:t>
            </a:r>
            <a:r>
              <a:rPr lang="fr-CH" sz="2400" dirty="0">
                <a:latin typeface="+mj-lt"/>
              </a:rPr>
              <a:t> in oral and </a:t>
            </a:r>
            <a:r>
              <a:rPr lang="fr-CH" sz="2400" dirty="0" err="1">
                <a:latin typeface="+mj-lt"/>
              </a:rPr>
              <a:t>written</a:t>
            </a:r>
            <a:r>
              <a:rPr lang="fr-CH" sz="2400" dirty="0">
                <a:latin typeface="+mj-lt"/>
              </a:rPr>
              <a:t> </a:t>
            </a:r>
            <a:r>
              <a:rPr lang="fr-CH" sz="2400" dirty="0" err="1" smtClean="0">
                <a:latin typeface="+mj-lt"/>
              </a:rPr>
              <a:t>contexts</a:t>
            </a:r>
            <a:r>
              <a:rPr lang="fr-CH" sz="2400" dirty="0" smtClean="0">
                <a:latin typeface="+mj-lt"/>
              </a:rPr>
              <a:t>.</a:t>
            </a:r>
            <a:r>
              <a:rPr lang="fr-CH" sz="2400" dirty="0">
                <a:latin typeface="+mj-lt"/>
              </a:rPr>
              <a:t> </a:t>
            </a:r>
            <a:r>
              <a:rPr lang="fr-CH" sz="2400" dirty="0" smtClean="0">
                <a:latin typeface="+mj-lt"/>
              </a:rPr>
              <a:t>   </a:t>
            </a:r>
            <a:r>
              <a:rPr lang="fr-CH" sz="2000" b="1" dirty="0" smtClean="0">
                <a:latin typeface="+mj-lt"/>
              </a:rPr>
              <a:t>09.12.15    02.03.16     18.05.16</a:t>
            </a:r>
            <a:endParaRPr lang="en-US" sz="2000" b="1" dirty="0">
              <a:latin typeface="+mj-lt"/>
            </a:endParaRPr>
          </a:p>
          <a:p>
            <a:endParaRPr lang="fr-CH" sz="2400" dirty="0">
              <a:latin typeface="+mj-lt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The role of the language teacher</a:t>
            </a:r>
          </a:p>
          <a:p>
            <a:r>
              <a:rPr lang="en-US" sz="2400" dirty="0">
                <a:latin typeface="+mj-lt"/>
              </a:rPr>
              <a:t>3. I can take into account the knowledge of other languages learners may </a:t>
            </a:r>
            <a:r>
              <a:rPr lang="en-US" sz="2400" dirty="0" smtClean="0">
                <a:latin typeface="+mj-lt"/>
              </a:rPr>
              <a:t>already possess </a:t>
            </a:r>
            <a:r>
              <a:rPr lang="en-US" sz="2400" dirty="0">
                <a:latin typeface="+mj-lt"/>
              </a:rPr>
              <a:t>and help them to build on this knowledge when learning </a:t>
            </a:r>
            <a:r>
              <a:rPr lang="en-US" sz="2400" dirty="0" smtClean="0">
                <a:latin typeface="+mj-lt"/>
              </a:rPr>
              <a:t>additional </a:t>
            </a:r>
            <a:r>
              <a:rPr lang="fr-CH" sz="2400" dirty="0" err="1" smtClean="0">
                <a:latin typeface="+mj-lt"/>
              </a:rPr>
              <a:t>languages</a:t>
            </a:r>
            <a:r>
              <a:rPr lang="fr-CH" sz="2400" dirty="0" smtClean="0">
                <a:latin typeface="+mj-lt"/>
              </a:rPr>
              <a:t>.	</a:t>
            </a:r>
            <a:r>
              <a:rPr lang="fr-CH" sz="2400" dirty="0">
                <a:latin typeface="+mj-lt"/>
              </a:rPr>
              <a:t> </a:t>
            </a:r>
            <a:r>
              <a:rPr lang="fr-CH" sz="2400" dirty="0" smtClean="0">
                <a:latin typeface="+mj-lt"/>
              </a:rPr>
              <a:t> </a:t>
            </a:r>
            <a:r>
              <a:rPr lang="fr-CH" sz="2400" b="1" dirty="0" smtClean="0">
                <a:latin typeface="+mj-lt"/>
              </a:rPr>
              <a:t>11.12.15    12.04.16     21.06.16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  <a:p>
            <a:endParaRPr lang="en-US" sz="2400" dirty="0" smtClean="0"/>
          </a:p>
          <a:p>
            <a:endParaRPr lang="en-US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27971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48280" y="6133676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IUFE	     Schauber	      ETAI 2016</a:t>
            </a:r>
            <a:endParaRPr lang="fr-CH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07504" y="476673"/>
            <a:ext cx="903649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6600" dirty="0" smtClean="0">
                <a:solidFill>
                  <a:srgbClr val="FF0000"/>
                </a:solidFill>
              </a:rPr>
              <a:t>EMPSBL</a:t>
            </a:r>
          </a:p>
          <a:p>
            <a:pPr marL="0" indent="0">
              <a:buNone/>
            </a:pPr>
            <a:endParaRPr lang="en-US" sz="6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600" dirty="0" smtClean="0">
                <a:solidFill>
                  <a:srgbClr val="FF0000"/>
                </a:solidFill>
              </a:rPr>
              <a:t>			</a:t>
            </a:r>
            <a:r>
              <a:rPr lang="en-US" sz="6600" dirty="0" smtClean="0">
                <a:solidFill>
                  <a:schemeClr val="tx2"/>
                </a:solidFill>
              </a:rPr>
              <a:t>EPOSTL</a:t>
            </a:r>
          </a:p>
          <a:p>
            <a:pPr marL="0" indent="0">
              <a:buNone/>
            </a:pPr>
            <a:r>
              <a:rPr lang="en-US" sz="4400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35520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5536" y="613383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IUFE	</a:t>
            </a:r>
            <a:r>
              <a:rPr lang="en-US" sz="2400" dirty="0"/>
              <a:t> </a:t>
            </a:r>
            <a:r>
              <a:rPr lang="en-US" sz="2400" dirty="0" smtClean="0"/>
              <a:t>    Schauber	      ETAI 2016</a:t>
            </a:r>
            <a:endParaRPr lang="fr-CH" sz="2400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Teacher Learning Opportunities with the EPOSTL</a:t>
            </a:r>
            <a:endParaRPr lang="fr-CH" b="1" dirty="0">
              <a:solidFill>
                <a:schemeClr val="tx2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417880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Methods classes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Lesson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Observations, debriefing and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Reflection (individual and dialogic)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Self-assessment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Objective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Certification criteria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xmlns="" val="6680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48280" y="6024427"/>
            <a:ext cx="600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IUFE	     Schauber	      ETAI 2016</a:t>
            </a:r>
            <a:endParaRPr lang="fr-CH" sz="2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 smtClean="0">
                <a:solidFill>
                  <a:schemeClr val="tx2"/>
                </a:solidFill>
              </a:rPr>
              <a:t>EPOSTL FOOTPRINTS</a:t>
            </a:r>
            <a:endParaRPr lang="fr-CH" b="1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H" dirty="0" smtClean="0"/>
          </a:p>
          <a:p>
            <a:r>
              <a:rPr lang="fr-CH" dirty="0" err="1"/>
              <a:t>T</a:t>
            </a:r>
            <a:r>
              <a:rPr lang="fr-CH" smtClean="0"/>
              <a:t>eacher </a:t>
            </a:r>
            <a:r>
              <a:rPr lang="fr-CH" dirty="0" err="1" smtClean="0"/>
              <a:t>autonomy</a:t>
            </a:r>
            <a:endParaRPr lang="fr-CH" dirty="0" smtClean="0"/>
          </a:p>
          <a:p>
            <a:r>
              <a:rPr lang="fr-CH" dirty="0"/>
              <a:t>T</a:t>
            </a:r>
            <a:r>
              <a:rPr lang="fr-CH" dirty="0" smtClean="0"/>
              <a:t>heory practice bridge (</a:t>
            </a:r>
            <a:r>
              <a:rPr lang="fr-CH" dirty="0" err="1" smtClean="0"/>
              <a:t>teacher</a:t>
            </a:r>
            <a:r>
              <a:rPr lang="fr-CH" dirty="0" smtClean="0"/>
              <a:t> </a:t>
            </a:r>
            <a:r>
              <a:rPr lang="fr-CH" dirty="0" err="1" smtClean="0"/>
              <a:t>buy</a:t>
            </a:r>
            <a:r>
              <a:rPr lang="fr-CH" dirty="0" smtClean="0"/>
              <a:t>-in)</a:t>
            </a:r>
          </a:p>
          <a:p>
            <a:r>
              <a:rPr lang="en-US" dirty="0" smtClean="0"/>
              <a:t>Reflective practice 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644</Words>
  <Application>Microsoft Office PowerPoint</Application>
  <PresentationFormat>On-screen Show (4:3)</PresentationFormat>
  <Paragraphs>117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Thème Office</vt:lpstr>
      <vt:lpstr> Using the EPOSTL in EFL Teacher Education </vt:lpstr>
      <vt:lpstr>Agenda</vt:lpstr>
      <vt:lpstr>      </vt:lpstr>
      <vt:lpstr>      </vt:lpstr>
      <vt:lpstr>Slide 5</vt:lpstr>
      <vt:lpstr>Slide 6</vt:lpstr>
      <vt:lpstr>Slide 7</vt:lpstr>
      <vt:lpstr>Teacher Learning Opportunities with the EPOSTL</vt:lpstr>
      <vt:lpstr>EPOSTL FOOTPRINTS</vt:lpstr>
      <vt:lpstr>Slide 10</vt:lpstr>
      <vt:lpstr>Slide 11</vt:lpstr>
    </vt:vector>
  </TitlesOfParts>
  <Company>Université de Genève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UNIGE</dc:creator>
  <cp:lastModifiedBy>Eliezer Mandalman</cp:lastModifiedBy>
  <cp:revision>92</cp:revision>
  <dcterms:created xsi:type="dcterms:W3CDTF">2010-01-08T14:26:33Z</dcterms:created>
  <dcterms:modified xsi:type="dcterms:W3CDTF">2016-07-15T08:39:10Z</dcterms:modified>
</cp:coreProperties>
</file>